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2"/>
  </p:notesMasterIdLst>
  <p:handoutMasterIdLst>
    <p:handoutMasterId r:id="rId13"/>
  </p:handoutMasterIdLst>
  <p:sldIdLst>
    <p:sldId id="258" r:id="rId5"/>
    <p:sldId id="381" r:id="rId6"/>
    <p:sldId id="382" r:id="rId7"/>
    <p:sldId id="383" r:id="rId8"/>
    <p:sldId id="391" r:id="rId9"/>
    <p:sldId id="384" r:id="rId10"/>
    <p:sldId id="275" r:id="rId11"/>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88372" autoAdjust="0"/>
  </p:normalViewPr>
  <p:slideViewPr>
    <p:cSldViewPr>
      <p:cViewPr varScale="1">
        <p:scale>
          <a:sx n="50" d="100"/>
          <a:sy n="50" d="100"/>
        </p:scale>
        <p:origin x="-102" y="-1014"/>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ways to improve SNR and THD measurements in the characterization of data converters.  </a:t>
            </a:r>
            <a:r>
              <a:rPr lang="en-US" dirty="0" smtClean="0"/>
              <a:t>This video introduces</a:t>
            </a:r>
            <a:r>
              <a:rPr lang="en-US" baseline="0" dirty="0" smtClean="0"/>
              <a:t> a measurement technique called “Coherent Sampling”.  This technique is a method that can be used to get the best possible ADC characterization results.  In other words, coherent sampling eliminates error sources related to the discrete nature of the FFT and allows characterization of high performance data converters.  Also covered in this lab is a test method that uses an external filter to reduce noise and distortion on the input signal to a level where it allows for accurate characterization of the data converter.</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go through </a:t>
            </a:r>
            <a:r>
              <a:rPr lang="en-US" u="none" dirty="0" smtClean="0"/>
              <a:t>an example</a:t>
            </a:r>
            <a:r>
              <a:rPr lang="en-US" u="none" baseline="0" dirty="0" smtClean="0"/>
              <a:t> </a:t>
            </a:r>
            <a:r>
              <a:rPr lang="en-US" baseline="0" dirty="0" smtClean="0"/>
              <a:t>of a data converter characterization system.  Let’s step through the math as we did in the TI Precision Labs video titled “Fast Fourier Transforms (FFTs) and Windowing”.  Here the sampling rate is 1Msps and 256 samples are taken.  This information is used to find the frequency resolution.  The input frequency is 62.5kHz, so dividing the input frequency by the frequency resolution shows that the frequency bin is the exact integer 16.  Since the input frequency is an exact integer multiple of the frequency resolution we have no spectral leakage.  This is called coherent sampling.  Based on this information it seems like a good ADC characterization method is to adjust the input frequency to an integer multiple of the frequency resolution so that we have coherent sampling.  Unfortunately that isn’t generally so practical as we will see in the next slide.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4040028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reality of most</a:t>
            </a:r>
            <a:r>
              <a:rPr lang="en-US" baseline="0" dirty="0" smtClean="0"/>
              <a:t> equipment is that the signal generator output frequency and microcontroller clock frequency do not have the accuracy and stability to facilitate coherent sampling. Notice that the sine wave generator is adjusted to 62.5kHz but the actual output frequency is 62.503kHz.  Furthermore, the output frequency of this generator drifts with time and temperature.  A similar phenomena exists with the microcontroller clock rate.  Ideally, the sampling rate is set to 1Msps, but in reality it is at 0.9997MHz and will drift with time and temperature.  The end result when you work through the math is that we no longer have coherent sampling, and the FFT will have spectral leakage.  So, this simple method cannot be used for coherent sampling.  In the next slide we will see how a more sophisticated system can be used to achieve coherent sampling.</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629163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way to achieve coherent sampling in a practical</a:t>
            </a:r>
            <a:r>
              <a:rPr lang="en-US" baseline="0" dirty="0" smtClean="0"/>
              <a:t> system is to synchronize the frequency of the microcontroller with the signal generator.  Thus the error in the microcontroller sampling rate will track and cancel the error in the function generator so that the input frequency will always remain an integer multiple of the frequency resolution even when the clock drifts.  So, the clock from the microcontroller is also applied to a sync input on the signal generator.  Even though synchronizing the signal generator to the microcontroller theoretically solves the coherent sampling issue, high precision PLL clock generators and high end signal generators are typically used in this kind of characterization as clock jitter and drift will introduce other additional error.  Also note that this kind of characterization is normally required for high resolution converters with resolution of 18 bits or higher.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4147705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important consideration in ADC characterization is the purity of the input signal.  Many common signal generators have resolutions of 12 bits or less.  These devices do not have the THD and SNR capable of testing high performance SAR converters.  Some high end signal generators have very good THD and SNR, but these can be expensive and may not be available in your lab.  One approach to getting high fidelity signals from a common signal generator is to use a band pass filter at the output of the signal generator.  This example figure shows that the output of the signal generator has a relatively high noise floor and significant harmonics.  Notice that the function generator is adjusted to generate a 1kHz sine wave.  This sine wave is applied to a band pass filter with a center frequency of 1kHz.  The pass band on the filter will pass the fundamental and the stop bands will significantly attenuate the noise and harmonics.  Normally a high order filter is used to maximize the attenuation of noise and harmonics.  Using this method, it is possible to generate an input signal sufficient for testing a 18 to 20 bit converter using a common signal generator.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1516275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an example of the</a:t>
            </a:r>
            <a:r>
              <a:rPr lang="en-US" baseline="0" dirty="0" smtClean="0"/>
              <a:t> FFT feature on our evaluation modules.  Notice that SNR, THD, SINAD and other ac performance metrics are displayed with the FFT.  Also, you can zoom in on the first 9 harmonics as shown here.  The number of samples can be adjusted.  Generally, increasing the number of samples will reduce the impact of spectral leakage.  However, taking more samples will increase the measurement time.  For very long measurement times the signal generator output frequency may drift which will have an impact on SNR.  For best performance 16k to 32k samples, is often used, however, this number may be different depending on the device and on the test equipment used.  Also notice that the type of window can be adjusted.  In general, the 7 term Blackman-Harris is a the best choice.</a:t>
            </a:r>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6</a:t>
            </a:fld>
            <a:endParaRPr lang="en-US"/>
          </a:p>
        </p:txBody>
      </p:sp>
    </p:spTree>
    <p:extLst>
      <p:ext uri="{BB962C8B-B14F-4D97-AF65-F5344CB8AC3E}">
        <p14:creationId xmlns:p14="http://schemas.microsoft.com/office/powerpoint/2010/main" val="4128195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notesSlide" Target="../notesSlides/notesSlide2.xml"/><Relationship Id="rId7" Type="http://schemas.openxmlformats.org/officeDocument/2006/relationships/image" Target="../media/image6.emf"/><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notesSlide" Target="../notesSlides/notesSlide3.xml"/><Relationship Id="rId7" Type="http://schemas.openxmlformats.org/officeDocument/2006/relationships/image" Target="../media/image8.emf"/><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7.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notesSlide" Target="../notesSlides/notesSlide4.xml"/><Relationship Id="rId7" Type="http://schemas.openxmlformats.org/officeDocument/2006/relationships/image" Target="../media/image10.emf"/><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9.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image" Target="../media/image11.emf"/><Relationship Id="rId5" Type="http://schemas.openxmlformats.org/officeDocument/2006/relationships/package" Target="../embeddings/Microsoft_Visio_Drawing111.vsdx"/><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t>Coherent Sampling and Filtering</a:t>
            </a:r>
            <a:br>
              <a:rPr lang="en-US" sz="4800" dirty="0" smtClean="0"/>
            </a:br>
            <a:r>
              <a:rPr lang="en-US" sz="4800" dirty="0" smtClean="0"/>
              <a:t>to Improve SNR and THD</a:t>
            </a:r>
            <a:br>
              <a:rPr lang="en-US" sz="4800" dirty="0" smtClean="0"/>
            </a:br>
            <a:r>
              <a:rPr lang="en-US" sz="2800" dirty="0" smtClean="0">
                <a:solidFill>
                  <a:srgbClr val="DE0000"/>
                </a:solidFill>
              </a:rPr>
              <a:t>TIPL 4303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Art </a:t>
            </a:r>
            <a:r>
              <a:rPr lang="en-US" sz="2400" dirty="0" smtClean="0">
                <a:solidFill>
                  <a:srgbClr val="000000"/>
                </a:solidFill>
              </a:rPr>
              <a:t>Kay</a:t>
            </a:r>
            <a:r>
              <a:rPr lang="en-US" sz="2400">
                <a:solidFill>
                  <a:srgbClr val="000000"/>
                </a:solidFill>
              </a:rPr>
              <a:t>, </a:t>
            </a:r>
            <a:r>
              <a:rPr lang="en-US" sz="2400" smtClean="0">
                <a:solidFill>
                  <a:srgbClr val="000000"/>
                </a:solidFill>
              </a:rPr>
              <a:t>Luis </a:t>
            </a:r>
            <a:r>
              <a:rPr lang="en-US" sz="2400">
                <a:solidFill>
                  <a:srgbClr val="000000"/>
                </a:solidFill>
              </a:rPr>
              <a:t>Chioye </a:t>
            </a:r>
            <a:endParaRPr lang="en-US" sz="2400" smtClean="0">
              <a:solidFill>
                <a:srgbClr val="000000"/>
              </a:solidFill>
            </a:endParaRPr>
          </a:p>
          <a:p>
            <a:pPr lvl="0"/>
            <a:r>
              <a:rPr lang="en-US" sz="2400" dirty="0" smtClean="0">
                <a:solidFill>
                  <a:srgbClr val="000000"/>
                </a:solidFill>
              </a:rPr>
              <a:t>Presented </a:t>
            </a:r>
            <a:r>
              <a:rPr lang="en-US" sz="2400" dirty="0">
                <a:solidFill>
                  <a:srgbClr val="000000"/>
                </a:solidFill>
              </a:rPr>
              <a:t>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Situation</a:t>
            </a:r>
            <a:r>
              <a:rPr lang="en-US" dirty="0"/>
              <a:t>: Coherent Sampling</a:t>
            </a:r>
          </a:p>
        </p:txBody>
      </p:sp>
      <p:sp>
        <p:nvSpPr>
          <p:cNvPr id="3" name="Slide Number Placeholder 2"/>
          <p:cNvSpPr>
            <a:spLocks noGrp="1"/>
          </p:cNvSpPr>
          <p:nvPr>
            <p:ph type="sldNum" sz="quarter" idx="10"/>
          </p:nvPr>
        </p:nvSpPr>
        <p:spPr/>
        <p:txBody>
          <a:bodyPr/>
          <a:lstStyle/>
          <a:p>
            <a:fld id="{803D9FE4-F784-4A94-8F3E-54A098F0E8CC}" type="slidenum">
              <a:rPr lang="en-US" smtClean="0"/>
              <a:pPr/>
              <a:t>2</a:t>
            </a:fld>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210526252"/>
              </p:ext>
            </p:extLst>
          </p:nvPr>
        </p:nvGraphicFramePr>
        <p:xfrm>
          <a:off x="231458" y="1737360"/>
          <a:ext cx="7519690" cy="4293227"/>
        </p:xfrm>
        <a:graphic>
          <a:graphicData uri="http://schemas.openxmlformats.org/presentationml/2006/ole">
            <mc:AlternateContent xmlns:mc="http://schemas.openxmlformats.org/markup-compatibility/2006">
              <mc:Choice xmlns:v="urn:schemas-microsoft-com:vml" Requires="v">
                <p:oleObj spid="_x0000_s76800" name="Visio" r:id="rId4" imgW="5775442" imgH="3185136" progId="Visio.Drawing.11">
                  <p:embed/>
                </p:oleObj>
              </mc:Choice>
              <mc:Fallback>
                <p:oleObj name="Visio" r:id="rId4" imgW="5775442" imgH="3185136" progId="Visio.Drawing.11">
                  <p:embed/>
                  <p:pic>
                    <p:nvPicPr>
                      <p:cNvPr id="0" name="Picture 88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458" y="1737360"/>
                        <a:ext cx="7519690" cy="42932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ounded Rectangle 13"/>
          <p:cNvSpPr/>
          <p:nvPr/>
        </p:nvSpPr>
        <p:spPr>
          <a:xfrm>
            <a:off x="7620000" y="1706880"/>
            <a:ext cx="6888480" cy="326136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065998866"/>
              </p:ext>
            </p:extLst>
          </p:nvPr>
        </p:nvGraphicFramePr>
        <p:xfrm>
          <a:off x="9144000" y="5486400"/>
          <a:ext cx="4152484" cy="1871554"/>
        </p:xfrm>
        <a:graphic>
          <a:graphicData uri="http://schemas.openxmlformats.org/presentationml/2006/ole">
            <mc:AlternateContent xmlns:mc="http://schemas.openxmlformats.org/markup-compatibility/2006">
              <mc:Choice xmlns:v="urn:schemas-microsoft-com:vml" Requires="v">
                <p:oleObj spid="_x0000_s76801" name="Visio" r:id="rId6" imgW="2966060" imgH="1336824" progId="Visio.Drawing.11">
                  <p:embed/>
                </p:oleObj>
              </mc:Choice>
              <mc:Fallback>
                <p:oleObj name="Visio" r:id="rId6" imgW="2966060" imgH="1336824" progId="Visio.Drawing.11">
                  <p:embed/>
                  <p:pic>
                    <p:nvPicPr>
                      <p:cNvPr id="0" name="Picture 88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0" y="5486400"/>
                        <a:ext cx="4152484" cy="18715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108360514"/>
                  </p:ext>
                </p:extLst>
              </p:nvPr>
            </p:nvGraphicFramePr>
            <p:xfrm>
              <a:off x="7848600" y="1960879"/>
              <a:ext cx="6324600" cy="2806129"/>
            </p:xfrm>
            <a:graphic>
              <a:graphicData uri="http://schemas.openxmlformats.org/drawingml/2006/table">
                <a:tbl>
                  <a:tblPr firstRow="1" firstCol="1" bandRow="1">
                    <a:tableStyleId>{2D5ABB26-0587-4C30-8999-92F81FD0307C}</a:tableStyleId>
                  </a:tblPr>
                  <a:tblGrid>
                    <a:gridCol w="3589638"/>
                    <a:gridCol w="2734962"/>
                  </a:tblGrid>
                  <a:tr h="0">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r>
                                  <a:rPr lang="en-US" sz="1600">
                                    <a:effectLst/>
                                    <a:latin typeface="Cambria Math"/>
                                  </a:rPr>
                                  <m:t>=1</m:t>
                                </m:r>
                                <m:r>
                                  <m:rPr>
                                    <m:sty m:val="p"/>
                                  </m:rPr>
                                  <a:rPr lang="en-US" sz="1600">
                                    <a:effectLst/>
                                    <a:latin typeface="Cambria Math"/>
                                  </a:rPr>
                                  <m:t>Msps</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r>
                                  <a:rPr lang="en-US" sz="1600">
                                    <a:effectLst/>
                                    <a:latin typeface="Cambria Math"/>
                                  </a:rPr>
                                  <m:t>=256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f</m:t>
                                </m:r>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num>
                                  <m:den>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den>
                                </m:f>
                                <m:r>
                                  <a:rPr lang="en-US" sz="1600">
                                    <a:effectLst/>
                                    <a:latin typeface="Cambria Math"/>
                                  </a:rPr>
                                  <m:t>=</m:t>
                                </m:r>
                                <m:f>
                                  <m:fPr>
                                    <m:ctrlPr>
                                      <a:rPr lang="en-US" sz="1600" i="1">
                                        <a:effectLst/>
                                        <a:latin typeface="Cambria Math"/>
                                      </a:rPr>
                                    </m:ctrlPr>
                                  </m:fPr>
                                  <m:num>
                                    <m:r>
                                      <a:rPr lang="en-US" sz="1600">
                                        <a:effectLst/>
                                        <a:latin typeface="Cambria Math"/>
                                      </a:rPr>
                                      <m:t>1</m:t>
                                    </m:r>
                                    <m:r>
                                      <m:rPr>
                                        <m:sty m:val="p"/>
                                      </m:rPr>
                                      <a:rPr lang="en-US" sz="1600">
                                        <a:effectLst/>
                                        <a:latin typeface="Cambria Math"/>
                                      </a:rPr>
                                      <m:t>Msps</m:t>
                                    </m:r>
                                  </m:num>
                                  <m:den>
                                    <m:r>
                                      <a:rPr lang="en-US" sz="1600">
                                        <a:effectLst/>
                                        <a:latin typeface="Cambria Math"/>
                                      </a:rPr>
                                      <m:t>256</m:t>
                                    </m:r>
                                  </m:den>
                                </m:f>
                                <m:r>
                                  <a:rPr lang="en-US" sz="1600">
                                    <a:effectLst/>
                                    <a:latin typeface="Cambria Math"/>
                                  </a:rPr>
                                  <m:t>=3.90625</m:t>
                                </m:r>
                                <m:r>
                                  <a:rPr lang="en-US" sz="1600">
                                    <a:effectLst/>
                                    <a:latin typeface="Cambria Math"/>
                                  </a:rPr>
                                  <m:t>𝑘𝑠𝑝𝑠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Resolution</a:t>
                          </a:r>
                          <a:endParaRPr lang="en-US" sz="1600" dirty="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r>
                                  <a:rPr lang="en-US" sz="1600">
                                    <a:effectLst/>
                                    <a:latin typeface="Cambria Math"/>
                                  </a:rPr>
                                  <m:t>=62.5</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Input signal</a:t>
                          </a:r>
                          <a:endParaRPr lang="en-US" sz="1600" dirty="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k</m:t>
                                    </m:r>
                                  </m:e>
                                  <m:sub>
                                    <m:r>
                                      <a:rPr lang="en-US" sz="1600">
                                        <a:effectLst/>
                                        <a:latin typeface="Cambria Math"/>
                                      </a:rPr>
                                      <m:t>𝑓</m:t>
                                    </m:r>
                                  </m:sub>
                                </m:sSub>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num>
                                  <m:den>
                                    <m:r>
                                      <a:rPr lang="en-US" sz="1600">
                                        <a:effectLst/>
                                        <a:latin typeface="Cambria Math"/>
                                      </a:rPr>
                                      <m:t>∆</m:t>
                                    </m:r>
                                    <m:r>
                                      <m:rPr>
                                        <m:sty m:val="p"/>
                                      </m:rPr>
                                      <a:rPr lang="en-US" sz="1600">
                                        <a:effectLst/>
                                        <a:latin typeface="Cambria Math"/>
                                      </a:rPr>
                                      <m:t>f</m:t>
                                    </m:r>
                                  </m:den>
                                </m:f>
                                <m:r>
                                  <a:rPr lang="en-US" sz="1600">
                                    <a:effectLst/>
                                    <a:latin typeface="Cambria Math"/>
                                  </a:rPr>
                                  <m:t>=</m:t>
                                </m:r>
                                <m:f>
                                  <m:fPr>
                                    <m:ctrlPr>
                                      <a:rPr lang="en-US" sz="1600" i="1">
                                        <a:effectLst/>
                                        <a:latin typeface="Cambria Math"/>
                                      </a:rPr>
                                    </m:ctrlPr>
                                  </m:fPr>
                                  <m:num>
                                    <m:r>
                                      <a:rPr lang="en-US" sz="1600">
                                        <a:effectLst/>
                                        <a:latin typeface="Cambria Math"/>
                                      </a:rPr>
                                      <m:t>62.5</m:t>
                                    </m:r>
                                    <m:r>
                                      <a:rPr lang="en-US" sz="1600">
                                        <a:effectLst/>
                                        <a:latin typeface="Cambria Math"/>
                                      </a:rPr>
                                      <m:t>𝑘𝐻𝑧</m:t>
                                    </m:r>
                                  </m:num>
                                  <m:den>
                                    <m:r>
                                      <a:rPr lang="en-US" sz="1600">
                                        <a:effectLst/>
                                        <a:latin typeface="Cambria Math"/>
                                      </a:rPr>
                                      <m:t>3.90625</m:t>
                                    </m:r>
                                    <m:r>
                                      <a:rPr lang="en-US" sz="1600">
                                        <a:effectLst/>
                                        <a:latin typeface="Cambria Math"/>
                                      </a:rPr>
                                      <m:t>𝑘𝑠𝑝𝑠</m:t>
                                    </m:r>
                                  </m:den>
                                </m:f>
                                <m:r>
                                  <a:rPr lang="en-US" sz="1600">
                                    <a:effectLst/>
                                    <a:latin typeface="Cambria Math"/>
                                  </a:rPr>
                                  <m:t>=16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Choice>
        <mc:Fallback xmlns="">
          <p:graphicFrame>
            <p:nvGraphicFramePr>
              <p:cNvPr id="6" name="Table 5"/>
              <p:cNvGraphicFramePr>
                <a:graphicFrameLocks noGrp="1"/>
              </p:cNvGraphicFramePr>
              <p:nvPr>
                <p:extLst>
                  <p:ext uri="{D42A27DB-BD31-4B8C-83A1-F6EECF244321}">
                    <p14:modId xmlns="" xmlns:p14="http://schemas.microsoft.com/office/powerpoint/2010/main" val="3108360514"/>
                  </p:ext>
                </p:extLst>
              </p:nvPr>
            </p:nvGraphicFramePr>
            <p:xfrm>
              <a:off x="7848600" y="1960879"/>
              <a:ext cx="6324600" cy="3044063"/>
            </p:xfrm>
            <a:graphic>
              <a:graphicData uri="http://schemas.openxmlformats.org/drawingml/2006/table">
                <a:tbl>
                  <a:tblPr firstRow="1" firstCol="1" bandRow="1">
                    <a:tableStyleId>{2D5ABB26-0587-4C30-8999-92F81FD0307C}</a:tableStyleId>
                  </a:tblPr>
                  <a:tblGrid>
                    <a:gridCol w="3589638"/>
                    <a:gridCol w="2734962"/>
                  </a:tblGrid>
                  <a:tr h="459169">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8"/>
                          <a:stretch>
                            <a:fillRect l="-170" t="-195652" r="-76061" b="-765217"/>
                          </a:stretch>
                        </a:blipFill>
                      </a:tcP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305562">
                    <a:tc>
                      <a:txBody>
                        <a:bodyPr/>
                        <a:lstStyle/>
                        <a:p>
                          <a:endParaRPr lang="en-US"/>
                        </a:p>
                      </a:txBody>
                      <a:tcPr marL="68580" marR="68580" marT="0" marB="0" anchor="ctr">
                        <a:blipFill rotWithShape="1">
                          <a:blip r:embed="rId8"/>
                          <a:stretch>
                            <a:fillRect l="-170" t="-272000" r="-76061" b="-604000"/>
                          </a:stretch>
                        </a:blipFill>
                      </a:tcP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614807">
                    <a:tc>
                      <a:txBody>
                        <a:bodyPr/>
                        <a:lstStyle/>
                        <a:p>
                          <a:endParaRPr lang="en-US"/>
                        </a:p>
                      </a:txBody>
                      <a:tcPr marL="68580" marR="68580" marT="0" marB="0" anchor="ctr">
                        <a:blipFill rotWithShape="1">
                          <a:blip r:embed="rId8"/>
                          <a:stretch>
                            <a:fillRect l="-170" t="-184158" r="-76061" b="-199010"/>
                          </a:stretch>
                        </a:blipFill>
                      </a:tcPr>
                    </a:tc>
                    <a:tc>
                      <a:txBody>
                        <a:bodyPr/>
                        <a:lstStyle/>
                        <a:p>
                          <a:pPr marL="0" marR="0">
                            <a:lnSpc>
                              <a:spcPct val="115000"/>
                            </a:lnSpc>
                            <a:spcBef>
                              <a:spcPts val="0"/>
                            </a:spcBef>
                            <a:spcAft>
                              <a:spcPts val="0"/>
                            </a:spcAft>
                          </a:pPr>
                          <a:r>
                            <a:rPr lang="en-US" sz="1600" dirty="0">
                              <a:effectLst/>
                            </a:rPr>
                            <a:t>Frequency Resolution</a:t>
                          </a:r>
                          <a:endParaRPr lang="en-US" sz="1600" dirty="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8"/>
                          <a:stretch>
                            <a:fillRect l="-170" t="-623913" r="-76061" b="-336957"/>
                          </a:stretch>
                        </a:blipFill>
                      </a:tcPr>
                    </a:tc>
                    <a:tc>
                      <a:txBody>
                        <a:bodyPr/>
                        <a:lstStyle/>
                        <a:p>
                          <a:pPr marL="0" marR="0">
                            <a:lnSpc>
                              <a:spcPct val="115000"/>
                            </a:lnSpc>
                            <a:spcBef>
                              <a:spcPts val="0"/>
                            </a:spcBef>
                            <a:spcAft>
                              <a:spcPts val="0"/>
                            </a:spcAft>
                          </a:pPr>
                          <a:r>
                            <a:rPr lang="en-US" sz="1600" dirty="0">
                              <a:effectLst/>
                            </a:rPr>
                            <a:t>Input signal</a:t>
                          </a:r>
                          <a:endParaRPr lang="en-US" sz="1600" dirty="0">
                            <a:effectLst/>
                            <a:latin typeface="Calibri"/>
                            <a:ea typeface="Calibri"/>
                            <a:cs typeface="Times New Roman"/>
                          </a:endParaRPr>
                        </a:p>
                      </a:txBody>
                      <a:tcPr marL="68580" marR="68580" marT="0" marB="0" anchor="ctr"/>
                    </a:tc>
                  </a:tr>
                  <a:tr h="823151">
                    <a:tc>
                      <a:txBody>
                        <a:bodyPr/>
                        <a:lstStyle/>
                        <a:p>
                          <a:endParaRPr lang="en-US"/>
                        </a:p>
                      </a:txBody>
                      <a:tcPr marL="68580" marR="68580" marT="0" marB="0" anchor="ctr">
                        <a:blipFill rotWithShape="1">
                          <a:blip r:embed="rId8"/>
                          <a:stretch>
                            <a:fillRect l="-170" t="-246667" r="-76061" b="-14815"/>
                          </a:stretch>
                        </a:blipFill>
                      </a:tcP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Fallback>
      </mc:AlternateContent>
      <p:sp>
        <p:nvSpPr>
          <p:cNvPr id="7" name="Rectangle 805"/>
          <p:cNvSpPr>
            <a:spLocks noChangeArrowheads="1"/>
          </p:cNvSpPr>
          <p:nvPr/>
        </p:nvSpPr>
        <p:spPr bwMode="auto">
          <a:xfrm>
            <a:off x="5214938" y="3278188"/>
            <a:ext cx="146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8926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Reality: Non-Coherent Sampling</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3</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716395609"/>
              </p:ext>
            </p:extLst>
          </p:nvPr>
        </p:nvGraphicFramePr>
        <p:xfrm>
          <a:off x="228600" y="1737360"/>
          <a:ext cx="7519690" cy="4293227"/>
        </p:xfrm>
        <a:graphic>
          <a:graphicData uri="http://schemas.openxmlformats.org/presentationml/2006/ole">
            <mc:AlternateContent xmlns:mc="http://schemas.openxmlformats.org/markup-compatibility/2006">
              <mc:Choice xmlns:v="urn:schemas-microsoft-com:vml" Requires="v">
                <p:oleObj spid="_x0000_s74758" name="Visio" r:id="rId4" imgW="5775442" imgH="3185136" progId="Visio.Drawing.11">
                  <p:embed/>
                </p:oleObj>
              </mc:Choice>
              <mc:Fallback>
                <p:oleObj name="Visio" r:id="rId4" imgW="5775442" imgH="3185136" progId="Visio.Drawing.11">
                  <p:embed/>
                  <p:pic>
                    <p:nvPicPr>
                      <p:cNvPr id="0" name="Picture 8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737360"/>
                        <a:ext cx="7519690" cy="42932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ounded Rectangle 11"/>
          <p:cNvSpPr/>
          <p:nvPr/>
        </p:nvSpPr>
        <p:spPr>
          <a:xfrm>
            <a:off x="7620000" y="1706880"/>
            <a:ext cx="6888480" cy="326136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641340737"/>
              </p:ext>
            </p:extLst>
          </p:nvPr>
        </p:nvGraphicFramePr>
        <p:xfrm>
          <a:off x="9144000" y="5486399"/>
          <a:ext cx="4152484" cy="1871554"/>
        </p:xfrm>
        <a:graphic>
          <a:graphicData uri="http://schemas.openxmlformats.org/presentationml/2006/ole">
            <mc:AlternateContent xmlns:mc="http://schemas.openxmlformats.org/markup-compatibility/2006">
              <mc:Choice xmlns:v="urn:schemas-microsoft-com:vml" Requires="v">
                <p:oleObj spid="_x0000_s74759" name="Visio" r:id="rId6" imgW="2966060" imgH="1336824" progId="Visio.Drawing.11">
                  <p:embed/>
                </p:oleObj>
              </mc:Choice>
              <mc:Fallback>
                <p:oleObj name="Visio" r:id="rId6" imgW="2966060" imgH="1336824" progId="Visio.Drawing.11">
                  <p:embed/>
                  <p:pic>
                    <p:nvPicPr>
                      <p:cNvPr id="0" name="Picture 88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0" y="5486399"/>
                        <a:ext cx="4152484" cy="18715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367761354"/>
                  </p:ext>
                </p:extLst>
              </p:nvPr>
            </p:nvGraphicFramePr>
            <p:xfrm>
              <a:off x="7772400" y="1905000"/>
              <a:ext cx="6553199" cy="2736025"/>
            </p:xfrm>
            <a:graphic>
              <a:graphicData uri="http://schemas.openxmlformats.org/drawingml/2006/table">
                <a:tbl>
                  <a:tblPr firstRow="1" firstCol="1" bandRow="1">
                    <a:tableStyleId>{2D5ABB26-0587-4C30-8999-92F81FD0307C}</a:tableStyleId>
                  </a:tblPr>
                  <a:tblGrid>
                    <a:gridCol w="4191000"/>
                    <a:gridCol w="2362199"/>
                  </a:tblGrid>
                  <a:tr h="0">
                    <a:tc>
                      <a:txBody>
                        <a:bodyPr/>
                        <a:lstStyle/>
                        <a:p>
                          <a:pPr marL="0" marR="0">
                            <a:lnSpc>
                              <a:spcPct val="115000"/>
                            </a:lnSpc>
                            <a:spcBef>
                              <a:spcPts val="0"/>
                            </a:spcBef>
                            <a:spcAft>
                              <a:spcPts val="0"/>
                            </a:spcAft>
                          </a:pPr>
                          <a:r>
                            <a:rPr lang="en-US" sz="2400" b="1" dirty="0">
                              <a:solidFill>
                                <a:srgbClr val="FF0000"/>
                              </a:solidFill>
                              <a:effectLst/>
                            </a:rPr>
                            <a:t>Example FFT</a:t>
                          </a:r>
                          <a:endParaRPr lang="en-US" sz="14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 </a:t>
                          </a:r>
                          <a:endParaRPr lang="en-US" sz="1600" dirty="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r>
                                  <a:rPr lang="en-US" sz="1600">
                                    <a:effectLst/>
                                    <a:latin typeface="Cambria Math"/>
                                  </a:rPr>
                                  <m:t>=1</m:t>
                                </m:r>
                                <m:r>
                                  <m:rPr>
                                    <m:sty m:val="p"/>
                                  </m:rPr>
                                  <a:rPr lang="en-US" sz="1600">
                                    <a:effectLst/>
                                    <a:latin typeface="Cambria Math"/>
                                  </a:rPr>
                                  <m:t>Msps</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r>
                                  <a:rPr lang="en-US" sz="1600">
                                    <a:effectLst/>
                                    <a:latin typeface="Cambria Math"/>
                                  </a:rPr>
                                  <m:t>=256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f</m:t>
                                </m:r>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num>
                                  <m:den>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den>
                                </m:f>
                                <m:r>
                                  <a:rPr lang="en-US" sz="1600">
                                    <a:effectLst/>
                                    <a:latin typeface="Cambria Math"/>
                                  </a:rPr>
                                  <m:t>=</m:t>
                                </m:r>
                                <m:f>
                                  <m:fPr>
                                    <m:ctrlPr>
                                      <a:rPr lang="en-US" sz="1600" i="1">
                                        <a:effectLst/>
                                        <a:latin typeface="Cambria Math"/>
                                      </a:rPr>
                                    </m:ctrlPr>
                                  </m:fPr>
                                  <m:num>
                                    <m:r>
                                      <a:rPr lang="en-US" sz="1600">
                                        <a:effectLst/>
                                        <a:latin typeface="Cambria Math"/>
                                      </a:rPr>
                                      <m:t>0.9997</m:t>
                                    </m:r>
                                    <m:r>
                                      <m:rPr>
                                        <m:sty m:val="p"/>
                                      </m:rPr>
                                      <a:rPr lang="en-US" sz="1600">
                                        <a:effectLst/>
                                        <a:latin typeface="Cambria Math"/>
                                      </a:rPr>
                                      <m:t>Msps</m:t>
                                    </m:r>
                                  </m:num>
                                  <m:den>
                                    <m:r>
                                      <a:rPr lang="en-US" sz="1600">
                                        <a:effectLst/>
                                        <a:latin typeface="Cambria Math"/>
                                      </a:rPr>
                                      <m:t>256</m:t>
                                    </m:r>
                                  </m:den>
                                </m:f>
                                <m:r>
                                  <a:rPr lang="en-US" sz="1600">
                                    <a:effectLst/>
                                    <a:latin typeface="Cambria Math"/>
                                  </a:rPr>
                                  <m:t>=3.905078</m:t>
                                </m:r>
                                <m:r>
                                  <a:rPr lang="en-US" sz="1600">
                                    <a:effectLst/>
                                    <a:latin typeface="Cambria Math"/>
                                  </a:rPr>
                                  <m:t>𝑘𝑠𝑝𝑠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r>
                                  <a:rPr lang="en-US" sz="1600">
                                    <a:effectLst/>
                                    <a:latin typeface="Cambria Math"/>
                                  </a:rPr>
                                  <m:t>=62.503</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Input signal</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k</m:t>
                                    </m:r>
                                  </m:e>
                                  <m:sub>
                                    <m:r>
                                      <a:rPr lang="en-US" sz="1600">
                                        <a:effectLst/>
                                        <a:latin typeface="Cambria Math"/>
                                      </a:rPr>
                                      <m:t>𝑓</m:t>
                                    </m:r>
                                  </m:sub>
                                </m:sSub>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num>
                                  <m:den>
                                    <m:r>
                                      <a:rPr lang="en-US" sz="1600">
                                        <a:effectLst/>
                                        <a:latin typeface="Cambria Math"/>
                                      </a:rPr>
                                      <m:t>∆</m:t>
                                    </m:r>
                                    <m:r>
                                      <m:rPr>
                                        <m:sty m:val="p"/>
                                      </m:rPr>
                                      <a:rPr lang="en-US" sz="1600">
                                        <a:effectLst/>
                                        <a:latin typeface="Cambria Math"/>
                                      </a:rPr>
                                      <m:t>f</m:t>
                                    </m:r>
                                  </m:den>
                                </m:f>
                                <m:r>
                                  <a:rPr lang="en-US" sz="1600">
                                    <a:effectLst/>
                                    <a:latin typeface="Cambria Math"/>
                                  </a:rPr>
                                  <m:t>=</m:t>
                                </m:r>
                                <m:f>
                                  <m:fPr>
                                    <m:ctrlPr>
                                      <a:rPr lang="en-US" sz="1600" i="1">
                                        <a:effectLst/>
                                        <a:latin typeface="Cambria Math"/>
                                      </a:rPr>
                                    </m:ctrlPr>
                                  </m:fPr>
                                  <m:num>
                                    <m:r>
                                      <a:rPr lang="en-US" sz="1600">
                                        <a:effectLst/>
                                        <a:latin typeface="Cambria Math"/>
                                      </a:rPr>
                                      <m:t>62.503</m:t>
                                    </m:r>
                                    <m:r>
                                      <a:rPr lang="en-US" sz="1600">
                                        <a:effectLst/>
                                        <a:latin typeface="Cambria Math"/>
                                      </a:rPr>
                                      <m:t>𝑘𝐻𝑧</m:t>
                                    </m:r>
                                  </m:num>
                                  <m:den>
                                    <m:r>
                                      <a:rPr lang="en-US" sz="1600">
                                        <a:effectLst/>
                                        <a:latin typeface="Cambria Math"/>
                                      </a:rPr>
                                      <m:t>3.905078</m:t>
                                    </m:r>
                                    <m:r>
                                      <a:rPr lang="en-US" sz="1600">
                                        <a:effectLst/>
                                        <a:latin typeface="Cambria Math"/>
                                      </a:rPr>
                                      <m:t>𝑘𝑠𝑝𝑠</m:t>
                                    </m:r>
                                  </m:den>
                                </m:f>
                                <m:r>
                                  <a:rPr lang="en-US" sz="1600">
                                    <a:effectLst/>
                                    <a:latin typeface="Cambria Math"/>
                                  </a:rPr>
                                  <m:t>=16.006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NOT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Choice>
        <mc:Fallback xmlns="">
          <p:graphicFrame>
            <p:nvGraphicFramePr>
              <p:cNvPr id="5" name="Table 4"/>
              <p:cNvGraphicFramePr>
                <a:graphicFrameLocks noGrp="1"/>
              </p:cNvGraphicFramePr>
              <p:nvPr>
                <p:extLst>
                  <p:ext uri="{D42A27DB-BD31-4B8C-83A1-F6EECF244321}">
                    <p14:modId xmlns="" xmlns:p14="http://schemas.microsoft.com/office/powerpoint/2010/main" val="2367761354"/>
                  </p:ext>
                </p:extLst>
              </p:nvPr>
            </p:nvGraphicFramePr>
            <p:xfrm>
              <a:off x="7772400" y="1905000"/>
              <a:ext cx="6553199" cy="2973959"/>
            </p:xfrm>
            <a:graphic>
              <a:graphicData uri="http://schemas.openxmlformats.org/drawingml/2006/table">
                <a:tbl>
                  <a:tblPr firstRow="1" firstCol="1" bandRow="1">
                    <a:tableStyleId>{2D5ABB26-0587-4C30-8999-92F81FD0307C}</a:tableStyleId>
                  </a:tblPr>
                  <a:tblGrid>
                    <a:gridCol w="4191000"/>
                    <a:gridCol w="2362199"/>
                  </a:tblGrid>
                  <a:tr h="420624">
                    <a:tc>
                      <a:txBody>
                        <a:bodyPr/>
                        <a:lstStyle/>
                        <a:p>
                          <a:pPr marL="0" marR="0">
                            <a:lnSpc>
                              <a:spcPct val="115000"/>
                            </a:lnSpc>
                            <a:spcBef>
                              <a:spcPts val="0"/>
                            </a:spcBef>
                            <a:spcAft>
                              <a:spcPts val="0"/>
                            </a:spcAft>
                          </a:pPr>
                          <a:r>
                            <a:rPr lang="en-US" sz="2400" b="1" dirty="0">
                              <a:solidFill>
                                <a:srgbClr val="FF0000"/>
                              </a:solidFill>
                              <a:effectLst/>
                            </a:rPr>
                            <a:t>Example FFT</a:t>
                          </a:r>
                          <a:endParaRPr lang="en-US" sz="14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 </a:t>
                          </a:r>
                          <a:endParaRPr lang="en-US" sz="1600" dirty="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8"/>
                          <a:stretch>
                            <a:fillRect t="-176087" r="-56250" b="-765217"/>
                          </a:stretch>
                        </a:blipFill>
                      </a:tcP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305562">
                    <a:tc>
                      <a:txBody>
                        <a:bodyPr/>
                        <a:lstStyle/>
                        <a:p>
                          <a:endParaRPr lang="en-US"/>
                        </a:p>
                      </a:txBody>
                      <a:tcPr marL="68580" marR="68580" marT="0" marB="0" anchor="ctr">
                        <a:blipFill rotWithShape="1">
                          <a:blip r:embed="rId8"/>
                          <a:stretch>
                            <a:fillRect t="-254000" r="-56250" b="-604000"/>
                          </a:stretch>
                        </a:blipFill>
                      </a:tcP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614807">
                    <a:tc>
                      <a:txBody>
                        <a:bodyPr/>
                        <a:lstStyle/>
                        <a:p>
                          <a:endParaRPr lang="en-US"/>
                        </a:p>
                      </a:txBody>
                      <a:tcPr marL="68580" marR="68580" marT="0" marB="0" anchor="ctr">
                        <a:blipFill rotWithShape="1">
                          <a:blip r:embed="rId8"/>
                          <a:stretch>
                            <a:fillRect t="-177000" r="-56250" b="-202000"/>
                          </a:stretch>
                        </a:blipFill>
                      </a:tcP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8"/>
                          <a:stretch>
                            <a:fillRect t="-602174" r="-56250" b="-339130"/>
                          </a:stretch>
                        </a:blipFill>
                      </a:tcPr>
                    </a:tc>
                    <a:tc>
                      <a:txBody>
                        <a:bodyPr/>
                        <a:lstStyle/>
                        <a:p>
                          <a:pPr marL="0" marR="0">
                            <a:lnSpc>
                              <a:spcPct val="115000"/>
                            </a:lnSpc>
                            <a:spcBef>
                              <a:spcPts val="0"/>
                            </a:spcBef>
                            <a:spcAft>
                              <a:spcPts val="0"/>
                            </a:spcAft>
                          </a:pPr>
                          <a:r>
                            <a:rPr lang="en-US" sz="1600">
                              <a:effectLst/>
                            </a:rPr>
                            <a:t>Input signal</a:t>
                          </a:r>
                          <a:endParaRPr lang="en-US" sz="1600">
                            <a:effectLst/>
                            <a:latin typeface="Calibri"/>
                            <a:ea typeface="Calibri"/>
                            <a:cs typeface="Times New Roman"/>
                          </a:endParaRPr>
                        </a:p>
                      </a:txBody>
                      <a:tcPr marL="68580" marR="68580" marT="0" marB="0" anchor="ctr"/>
                    </a:tc>
                  </a:tr>
                  <a:tr h="841248">
                    <a:tc>
                      <a:txBody>
                        <a:bodyPr/>
                        <a:lstStyle/>
                        <a:p>
                          <a:endParaRPr lang="en-US"/>
                        </a:p>
                      </a:txBody>
                      <a:tcPr marL="68580" marR="68580" marT="0" marB="0" anchor="ctr">
                        <a:blipFill rotWithShape="1">
                          <a:blip r:embed="rId8"/>
                          <a:stretch>
                            <a:fillRect t="-234058" r="-56250" b="-13043"/>
                          </a:stretch>
                        </a:blipFill>
                      </a:tcP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NOT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Fallback>
      </mc:AlternateContent>
      <p:sp>
        <p:nvSpPr>
          <p:cNvPr id="7" name="Rectangle 827"/>
          <p:cNvSpPr>
            <a:spLocks noChangeArrowheads="1"/>
          </p:cNvSpPr>
          <p:nvPr/>
        </p:nvSpPr>
        <p:spPr bwMode="auto">
          <a:xfrm>
            <a:off x="5214938" y="3181350"/>
            <a:ext cx="146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58280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method for coherent sampling</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4</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96212127"/>
              </p:ext>
            </p:extLst>
          </p:nvPr>
        </p:nvGraphicFramePr>
        <p:xfrm>
          <a:off x="228600" y="1737360"/>
          <a:ext cx="6915490" cy="4663559"/>
        </p:xfrm>
        <a:graphic>
          <a:graphicData uri="http://schemas.openxmlformats.org/presentationml/2006/ole">
            <mc:AlternateContent xmlns:mc="http://schemas.openxmlformats.org/markup-compatibility/2006">
              <mc:Choice xmlns:v="urn:schemas-microsoft-com:vml" Requires="v">
                <p:oleObj spid="_x0000_s75782" name="Visio" r:id="rId4" imgW="5122585" imgH="3454488" progId="Visio.Drawing.11">
                  <p:embed/>
                </p:oleObj>
              </mc:Choice>
              <mc:Fallback>
                <p:oleObj name="Visio" r:id="rId4" imgW="5122585" imgH="3454488" progId="Visio.Drawing.11">
                  <p:embed/>
                  <p:pic>
                    <p:nvPicPr>
                      <p:cNvPr id="0" name="Picture 8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737360"/>
                        <a:ext cx="6915490" cy="46635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ounded Rectangle 7"/>
          <p:cNvSpPr/>
          <p:nvPr/>
        </p:nvSpPr>
        <p:spPr>
          <a:xfrm>
            <a:off x="7620000" y="1706880"/>
            <a:ext cx="6888480" cy="33832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440701761"/>
              </p:ext>
            </p:extLst>
          </p:nvPr>
        </p:nvGraphicFramePr>
        <p:xfrm>
          <a:off x="9144000" y="5486400"/>
          <a:ext cx="4152484" cy="1871554"/>
        </p:xfrm>
        <a:graphic>
          <a:graphicData uri="http://schemas.openxmlformats.org/presentationml/2006/ole">
            <mc:AlternateContent xmlns:mc="http://schemas.openxmlformats.org/markup-compatibility/2006">
              <mc:Choice xmlns:v="urn:schemas-microsoft-com:vml" Requires="v">
                <p:oleObj spid="_x0000_s75783" name="Visio" r:id="rId6" imgW="2966060" imgH="1336824" progId="Visio.Drawing.11">
                  <p:embed/>
                </p:oleObj>
              </mc:Choice>
              <mc:Fallback>
                <p:oleObj name="Visio" r:id="rId6" imgW="2966060" imgH="1336824" progId="Visio.Drawing.11">
                  <p:embed/>
                  <p:pic>
                    <p:nvPicPr>
                      <p:cNvPr id="0" name="Picture 88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0" y="5486400"/>
                        <a:ext cx="4152484" cy="18715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586557143"/>
                  </p:ext>
                </p:extLst>
              </p:nvPr>
            </p:nvGraphicFramePr>
            <p:xfrm>
              <a:off x="7848600" y="1905000"/>
              <a:ext cx="6583680" cy="3016441"/>
            </p:xfrm>
            <a:graphic>
              <a:graphicData uri="http://schemas.openxmlformats.org/drawingml/2006/table">
                <a:tbl>
                  <a:tblPr firstRow="1" firstCol="1" bandRow="1">
                    <a:tableStyleId>{2D5ABB26-0587-4C30-8999-92F81FD0307C}</a:tableStyleId>
                  </a:tblPr>
                  <a:tblGrid>
                    <a:gridCol w="4064000"/>
                    <a:gridCol w="2519680"/>
                  </a:tblGrid>
                  <a:tr h="0">
                    <a:tc>
                      <a:txBody>
                        <a:bodyPr/>
                        <a:lstStyle/>
                        <a:p>
                          <a:pPr marL="0" marR="0">
                            <a:lnSpc>
                              <a:spcPct val="115000"/>
                            </a:lnSpc>
                            <a:spcBef>
                              <a:spcPts val="0"/>
                            </a:spcBef>
                            <a:spcAft>
                              <a:spcPts val="0"/>
                            </a:spcAft>
                          </a:pPr>
                          <a:r>
                            <a:rPr lang="en-US" sz="2400" b="1" dirty="0">
                              <a:solidFill>
                                <a:srgbClr val="FF0000"/>
                              </a:solidFill>
                              <a:effectLst/>
                            </a:rPr>
                            <a:t>Example FFT</a:t>
                          </a:r>
                          <a:endParaRPr lang="en-US" sz="14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r>
                                  <a:rPr lang="en-US" sz="1600">
                                    <a:effectLst/>
                                    <a:latin typeface="Cambria Math"/>
                                  </a:rPr>
                                  <m:t>=0.99999</m:t>
                                </m:r>
                                <m:r>
                                  <m:rPr>
                                    <m:sty m:val="p"/>
                                  </m:rPr>
                                  <a:rPr lang="en-US" sz="1600">
                                    <a:effectLst/>
                                    <a:latin typeface="Cambria Math"/>
                                  </a:rPr>
                                  <m:t>Msps</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r>
                                  <a:rPr lang="en-US" sz="1600">
                                    <a:effectLst/>
                                    <a:latin typeface="Cambria Math"/>
                                  </a:rPr>
                                  <m:t>=256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f</m:t>
                                </m:r>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num>
                                  <m:den>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den>
                                </m:f>
                                <m:r>
                                  <a:rPr lang="en-US" sz="1600">
                                    <a:effectLst/>
                                    <a:latin typeface="Cambria Math"/>
                                  </a:rPr>
                                  <m:t>=</m:t>
                                </m:r>
                                <m:f>
                                  <m:fPr>
                                    <m:ctrlPr>
                                      <a:rPr lang="en-US" sz="1600" i="1">
                                        <a:effectLst/>
                                        <a:latin typeface="Cambria Math"/>
                                      </a:rPr>
                                    </m:ctrlPr>
                                  </m:fPr>
                                  <m:num>
                                    <m:r>
                                      <a:rPr lang="en-US" sz="1600">
                                        <a:effectLst/>
                                        <a:latin typeface="Cambria Math"/>
                                      </a:rPr>
                                      <m:t>0.99999</m:t>
                                    </m:r>
                                    <m:r>
                                      <m:rPr>
                                        <m:sty m:val="p"/>
                                      </m:rPr>
                                      <a:rPr lang="en-US" sz="1600">
                                        <a:effectLst/>
                                        <a:latin typeface="Cambria Math"/>
                                      </a:rPr>
                                      <m:t>Msps</m:t>
                                    </m:r>
                                  </m:num>
                                  <m:den>
                                    <m:r>
                                      <a:rPr lang="en-US" sz="1600">
                                        <a:effectLst/>
                                        <a:latin typeface="Cambria Math"/>
                                      </a:rPr>
                                      <m:t>256</m:t>
                                    </m:r>
                                  </m:den>
                                </m:f>
                                <m:r>
                                  <a:rPr lang="en-US" sz="1600">
                                    <a:effectLst/>
                                    <a:latin typeface="Cambria Math"/>
                                  </a:rPr>
                                  <m:t>=3.90589</m:t>
                                </m:r>
                                <m:r>
                                  <a:rPr lang="en-US" sz="1600">
                                    <a:effectLst/>
                                    <a:latin typeface="Cambria Math"/>
                                  </a:rPr>
                                  <m:t>𝑘𝑠𝑝𝑠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r>
                                  <a:rPr lang="en-US" sz="1600">
                                    <a:effectLst/>
                                    <a:latin typeface="Cambria Math"/>
                                  </a:rPr>
                                  <m:t>=16∙∆</m:t>
                                </m:r>
                                <m:r>
                                  <a:rPr lang="en-US" sz="1600">
                                    <a:effectLst/>
                                    <a:latin typeface="Cambria Math"/>
                                  </a:rPr>
                                  <m:t>𝑓</m:t>
                                </m:r>
                                <m:r>
                                  <a:rPr lang="en-US" sz="1600">
                                    <a:effectLst/>
                                    <a:latin typeface="Cambria Math"/>
                                  </a:rPr>
                                  <m:t>=62.499375</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Input signal </a:t>
                          </a:r>
                        </a:p>
                        <a:p>
                          <a:pPr marL="0" marR="0">
                            <a:lnSpc>
                              <a:spcPct val="115000"/>
                            </a:lnSpc>
                            <a:spcBef>
                              <a:spcPts val="0"/>
                            </a:spcBef>
                            <a:spcAft>
                              <a:spcPts val="0"/>
                            </a:spcAft>
                          </a:pPr>
                          <a:r>
                            <a:rPr lang="en-US" sz="1600" dirty="0">
                              <a:effectLst/>
                            </a:rPr>
                            <a:t>Related to f</a:t>
                          </a:r>
                          <a:r>
                            <a:rPr lang="en-US" sz="1600" baseline="-25000" dirty="0">
                              <a:effectLst/>
                            </a:rPr>
                            <a:t>s</a:t>
                          </a:r>
                          <a:endParaRPr lang="en-US" sz="1600" dirty="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k</m:t>
                                    </m:r>
                                  </m:e>
                                  <m:sub>
                                    <m:r>
                                      <a:rPr lang="en-US" sz="1600">
                                        <a:effectLst/>
                                        <a:latin typeface="Cambria Math"/>
                                      </a:rPr>
                                      <m:t>𝑓</m:t>
                                    </m:r>
                                  </m:sub>
                                </m:sSub>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num>
                                  <m:den>
                                    <m:r>
                                      <a:rPr lang="en-US" sz="1600">
                                        <a:effectLst/>
                                        <a:latin typeface="Cambria Math"/>
                                      </a:rPr>
                                      <m:t>∆</m:t>
                                    </m:r>
                                    <m:r>
                                      <m:rPr>
                                        <m:sty m:val="p"/>
                                      </m:rPr>
                                      <a:rPr lang="en-US" sz="1600">
                                        <a:effectLst/>
                                        <a:latin typeface="Cambria Math"/>
                                      </a:rPr>
                                      <m:t>f</m:t>
                                    </m:r>
                                  </m:den>
                                </m:f>
                                <m:r>
                                  <a:rPr lang="en-US" sz="1600">
                                    <a:effectLst/>
                                    <a:latin typeface="Cambria Math"/>
                                  </a:rPr>
                                  <m:t>=</m:t>
                                </m:r>
                                <m:f>
                                  <m:fPr>
                                    <m:ctrlPr>
                                      <a:rPr lang="en-US" sz="1600" i="1">
                                        <a:effectLst/>
                                        <a:latin typeface="Cambria Math"/>
                                      </a:rPr>
                                    </m:ctrlPr>
                                  </m:fPr>
                                  <m:num>
                                    <m:r>
                                      <a:rPr lang="en-US" sz="1600">
                                        <a:effectLst/>
                                        <a:latin typeface="Cambria Math"/>
                                      </a:rPr>
                                      <m:t>62.499375</m:t>
                                    </m:r>
                                    <m:r>
                                      <a:rPr lang="en-US" sz="1600">
                                        <a:effectLst/>
                                        <a:latin typeface="Cambria Math"/>
                                      </a:rPr>
                                      <m:t>𝑘𝐻𝑧</m:t>
                                    </m:r>
                                  </m:num>
                                  <m:den>
                                    <m:r>
                                      <a:rPr lang="en-US" sz="1600">
                                        <a:effectLst/>
                                        <a:latin typeface="Cambria Math"/>
                                      </a:rPr>
                                      <m:t>3.90625</m:t>
                                    </m:r>
                                    <m:r>
                                      <a:rPr lang="en-US" sz="1600">
                                        <a:effectLst/>
                                        <a:latin typeface="Cambria Math"/>
                                      </a:rPr>
                                      <m:t>𝑘𝑠𝑝𝑠</m:t>
                                    </m:r>
                                  </m:den>
                                </m:f>
                                <m:r>
                                  <a:rPr lang="en-US" sz="1600">
                                    <a:effectLst/>
                                    <a:latin typeface="Cambria Math"/>
                                  </a:rPr>
                                  <m:t>=16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Choice>
        <mc:Fallback xmlns="">
          <p:graphicFrame>
            <p:nvGraphicFramePr>
              <p:cNvPr id="7" name="Table 6"/>
              <p:cNvGraphicFramePr>
                <a:graphicFrameLocks noGrp="1"/>
              </p:cNvGraphicFramePr>
              <p:nvPr>
                <p:extLst>
                  <p:ext uri="{D42A27DB-BD31-4B8C-83A1-F6EECF244321}">
                    <p14:modId xmlns="" xmlns:p14="http://schemas.microsoft.com/office/powerpoint/2010/main" val="3586557143"/>
                  </p:ext>
                </p:extLst>
              </p:nvPr>
            </p:nvGraphicFramePr>
            <p:xfrm>
              <a:off x="7848600" y="1905000"/>
              <a:ext cx="6583680" cy="3169031"/>
            </p:xfrm>
            <a:graphic>
              <a:graphicData uri="http://schemas.openxmlformats.org/drawingml/2006/table">
                <a:tbl>
                  <a:tblPr firstRow="1" firstCol="1" bandRow="1">
                    <a:tableStyleId>{2D5ABB26-0587-4C30-8999-92F81FD0307C}</a:tableStyleId>
                  </a:tblPr>
                  <a:tblGrid>
                    <a:gridCol w="4064000"/>
                    <a:gridCol w="2519680"/>
                  </a:tblGrid>
                  <a:tr h="420624">
                    <a:tc>
                      <a:txBody>
                        <a:bodyPr/>
                        <a:lstStyle/>
                        <a:p>
                          <a:pPr marL="0" marR="0">
                            <a:lnSpc>
                              <a:spcPct val="115000"/>
                            </a:lnSpc>
                            <a:spcBef>
                              <a:spcPts val="0"/>
                            </a:spcBef>
                            <a:spcAft>
                              <a:spcPts val="0"/>
                            </a:spcAft>
                          </a:pPr>
                          <a:r>
                            <a:rPr lang="en-US" sz="2400" b="1" dirty="0">
                              <a:solidFill>
                                <a:srgbClr val="FF0000"/>
                              </a:solidFill>
                              <a:effectLst/>
                            </a:rPr>
                            <a:t>Example FFT</a:t>
                          </a:r>
                          <a:endParaRPr lang="en-US" sz="14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8"/>
                          <a:stretch>
                            <a:fillRect l="-150" t="-176087" r="-61919" b="-865217"/>
                          </a:stretch>
                        </a:blipFill>
                      </a:tcP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305562">
                    <a:tc>
                      <a:txBody>
                        <a:bodyPr/>
                        <a:lstStyle/>
                        <a:p>
                          <a:endParaRPr lang="en-US"/>
                        </a:p>
                      </a:txBody>
                      <a:tcPr marL="68580" marR="68580" marT="0" marB="0" anchor="ctr">
                        <a:blipFill rotWithShape="1">
                          <a:blip r:embed="rId8"/>
                          <a:stretch>
                            <a:fillRect l="-150" t="-254000" r="-61919" b="-696000"/>
                          </a:stretch>
                        </a:blipFill>
                      </a:tcP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614807">
                    <a:tc>
                      <a:txBody>
                        <a:bodyPr/>
                        <a:lstStyle/>
                        <a:p>
                          <a:endParaRPr lang="en-US"/>
                        </a:p>
                      </a:txBody>
                      <a:tcPr marL="68580" marR="68580" marT="0" marB="0" anchor="ctr">
                        <a:blipFill rotWithShape="1">
                          <a:blip r:embed="rId8"/>
                          <a:stretch>
                            <a:fillRect l="-150" t="-177000" r="-61919" b="-248000"/>
                          </a:stretch>
                        </a:blipFill>
                      </a:tcP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560832">
                    <a:tc>
                      <a:txBody>
                        <a:bodyPr/>
                        <a:lstStyle/>
                        <a:p>
                          <a:endParaRPr lang="en-US"/>
                        </a:p>
                      </a:txBody>
                      <a:tcPr marL="68580" marR="68580" marT="0" marB="0" anchor="ctr">
                        <a:blipFill rotWithShape="1">
                          <a:blip r:embed="rId8"/>
                          <a:stretch>
                            <a:fillRect l="-150" t="-301087" r="-61919" b="-169565"/>
                          </a:stretch>
                        </a:blipFill>
                      </a:tcPr>
                    </a:tc>
                    <a:tc>
                      <a:txBody>
                        <a:bodyPr/>
                        <a:lstStyle/>
                        <a:p>
                          <a:pPr marL="0" marR="0">
                            <a:lnSpc>
                              <a:spcPct val="115000"/>
                            </a:lnSpc>
                            <a:spcBef>
                              <a:spcPts val="0"/>
                            </a:spcBef>
                            <a:spcAft>
                              <a:spcPts val="0"/>
                            </a:spcAft>
                          </a:pPr>
                          <a:r>
                            <a:rPr lang="en-US" sz="1600" dirty="0">
                              <a:effectLst/>
                            </a:rPr>
                            <a:t>Input signal </a:t>
                          </a:r>
                        </a:p>
                        <a:p>
                          <a:pPr marL="0" marR="0">
                            <a:lnSpc>
                              <a:spcPct val="115000"/>
                            </a:lnSpc>
                            <a:spcBef>
                              <a:spcPts val="0"/>
                            </a:spcBef>
                            <a:spcAft>
                              <a:spcPts val="0"/>
                            </a:spcAft>
                          </a:pPr>
                          <a:r>
                            <a:rPr lang="en-US" sz="1600" dirty="0">
                              <a:effectLst/>
                            </a:rPr>
                            <a:t>Related to f</a:t>
                          </a:r>
                          <a:r>
                            <a:rPr lang="en-US" sz="1600" baseline="-25000" dirty="0">
                              <a:effectLst/>
                            </a:rPr>
                            <a:t>s</a:t>
                          </a:r>
                          <a:endParaRPr lang="en-US" sz="1600" dirty="0">
                            <a:effectLst/>
                            <a:latin typeface="Calibri"/>
                            <a:ea typeface="Calibri"/>
                            <a:cs typeface="Times New Roman"/>
                          </a:endParaRPr>
                        </a:p>
                      </a:txBody>
                      <a:tcPr marL="68580" marR="68580" marT="0" marB="0" anchor="ctr"/>
                    </a:tc>
                  </a:tr>
                  <a:tr h="841248">
                    <a:tc>
                      <a:txBody>
                        <a:bodyPr/>
                        <a:lstStyle/>
                        <a:p>
                          <a:endParaRPr lang="en-US"/>
                        </a:p>
                      </a:txBody>
                      <a:tcPr marL="68580" marR="68580" marT="0" marB="0" anchor="ctr">
                        <a:blipFill rotWithShape="1">
                          <a:blip r:embed="rId8"/>
                          <a:stretch>
                            <a:fillRect l="-150" t="-267391" r="-61919" b="-13043"/>
                          </a:stretch>
                        </a:blipFill>
                      </a:tcP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Fallback>
      </mc:AlternateContent>
      <p:sp>
        <p:nvSpPr>
          <p:cNvPr id="9" name="Rectangle 827"/>
          <p:cNvSpPr>
            <a:spLocks noChangeArrowheads="1"/>
          </p:cNvSpPr>
          <p:nvPr/>
        </p:nvSpPr>
        <p:spPr bwMode="auto">
          <a:xfrm>
            <a:off x="5214938" y="3181350"/>
            <a:ext cx="146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33736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filter to clean up signal source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437923069"/>
              </p:ext>
            </p:extLst>
          </p:nvPr>
        </p:nvGraphicFramePr>
        <p:xfrm>
          <a:off x="758344" y="1219200"/>
          <a:ext cx="12484582" cy="6096000"/>
        </p:xfrm>
        <a:graphic>
          <a:graphicData uri="http://schemas.openxmlformats.org/presentationml/2006/ole">
            <mc:AlternateContent xmlns:mc="http://schemas.openxmlformats.org/markup-compatibility/2006">
              <mc:Choice xmlns:v="urn:schemas-microsoft-com:vml" Requires="v">
                <p:oleObj spid="_x0000_s74129" name="Visio" r:id="rId5" imgW="12329083" imgH="6019704" progId="Visio.Drawing.15">
                  <p:embed/>
                </p:oleObj>
              </mc:Choice>
              <mc:Fallback>
                <p:oleObj name="Visio" r:id="rId5" imgW="12329083" imgH="6019704" progId="Visio.Drawing.15">
                  <p:embed/>
                  <p:pic>
                    <p:nvPicPr>
                      <p:cNvPr id="0" name=""/>
                      <p:cNvPicPr/>
                      <p:nvPr/>
                    </p:nvPicPr>
                    <p:blipFill>
                      <a:blip r:embed="rId6"/>
                      <a:stretch>
                        <a:fillRect/>
                      </a:stretch>
                    </p:blipFill>
                    <p:spPr>
                      <a:xfrm>
                        <a:off x="758344" y="1219200"/>
                        <a:ext cx="12484582" cy="6096000"/>
                      </a:xfrm>
                      <a:prstGeom prst="rect">
                        <a:avLst/>
                      </a:prstGeom>
                    </p:spPr>
                  </p:pic>
                </p:oleObj>
              </mc:Fallback>
            </mc:AlternateContent>
          </a:graphicData>
        </a:graphic>
      </p:graphicFrame>
    </p:spTree>
    <p:extLst>
      <p:ext uri="{BB962C8B-B14F-4D97-AF65-F5344CB8AC3E}">
        <p14:creationId xmlns:p14="http://schemas.microsoft.com/office/powerpoint/2010/main" val="2066527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practical example</a:t>
            </a:r>
            <a:endParaRPr lang="en-US" dirty="0"/>
          </a:p>
        </p:txBody>
      </p:sp>
      <p:sp>
        <p:nvSpPr>
          <p:cNvPr id="3" name="Slide Number Placeholder 2"/>
          <p:cNvSpPr>
            <a:spLocks noGrp="1"/>
          </p:cNvSpPr>
          <p:nvPr>
            <p:ph type="sldNum" sz="quarter" idx="10"/>
          </p:nvPr>
        </p:nvSpPr>
        <p:spPr>
          <a:xfrm>
            <a:off x="11090347" y="7711369"/>
            <a:ext cx="3413760" cy="247650"/>
          </a:xfrm>
        </p:spPr>
        <p:txBody>
          <a:bodyPr/>
          <a:lstStyle/>
          <a:p>
            <a:fld id="{803D9FE4-F784-4A94-8F3E-54A098F0E8CC}" type="slidenum">
              <a:rPr lang="en-US" smtClean="0"/>
              <a:pPr/>
              <a:t>6</a:t>
            </a:fld>
            <a:endParaRPr lang="en-US"/>
          </a:p>
        </p:txBody>
      </p:sp>
      <p:pic>
        <p:nvPicPr>
          <p:cNvPr id="4" name="Picture 2"/>
          <p:cNvPicPr>
            <a:picLocks noChangeAspect="1" noChangeArrowheads="1"/>
          </p:cNvPicPr>
          <p:nvPr/>
        </p:nvPicPr>
        <p:blipFill>
          <a:blip r:embed="rId3" cstate="print"/>
          <a:srcRect/>
          <a:stretch>
            <a:fillRect/>
          </a:stretch>
        </p:blipFill>
        <p:spPr bwMode="auto">
          <a:xfrm>
            <a:off x="4724400" y="1036429"/>
            <a:ext cx="9048508" cy="6431171"/>
          </a:xfrm>
          <a:prstGeom prst="rect">
            <a:avLst/>
          </a:prstGeom>
          <a:noFill/>
          <a:ln w="9525">
            <a:noFill/>
            <a:miter lim="800000"/>
            <a:headEnd/>
            <a:tailEnd/>
          </a:ln>
        </p:spPr>
      </p:pic>
      <p:sp>
        <p:nvSpPr>
          <p:cNvPr id="5" name="TextBox 4"/>
          <p:cNvSpPr txBox="1"/>
          <p:nvPr/>
        </p:nvSpPr>
        <p:spPr>
          <a:xfrm>
            <a:off x="590308" y="1524000"/>
            <a:ext cx="3657601" cy="3170099"/>
          </a:xfrm>
          <a:prstGeom prst="rect">
            <a:avLst/>
          </a:prstGeom>
          <a:noFill/>
        </p:spPr>
        <p:txBody>
          <a:bodyPr wrap="square" rtlCol="0">
            <a:spAutoFit/>
          </a:bodyPr>
          <a:lstStyle/>
          <a:p>
            <a:r>
              <a:rPr lang="en-US" sz="2000" dirty="0" smtClean="0"/>
              <a:t>Number of samples in FFT.  </a:t>
            </a:r>
            <a:r>
              <a:rPr lang="en-US" sz="2000" b="1" dirty="0" smtClean="0"/>
              <a:t>Increasing number of samples: </a:t>
            </a:r>
          </a:p>
          <a:p>
            <a:pPr marL="342900" indent="-342900">
              <a:buAutoNum type="arabicPeriod"/>
            </a:pPr>
            <a:r>
              <a:rPr lang="en-US" sz="2000" dirty="0" smtClean="0"/>
              <a:t>Increases frequency resolution</a:t>
            </a:r>
          </a:p>
          <a:p>
            <a:pPr marL="342900" indent="-342900">
              <a:buAutoNum type="arabicPeriod"/>
            </a:pPr>
            <a:r>
              <a:rPr lang="en-US" sz="2000" dirty="0" smtClean="0"/>
              <a:t>Minimizes impact of spectral leakage</a:t>
            </a:r>
          </a:p>
          <a:p>
            <a:pPr marL="342900" indent="-342900">
              <a:buAutoNum type="arabicPeriod"/>
            </a:pPr>
            <a:r>
              <a:rPr lang="en-US" sz="2000" dirty="0" smtClean="0"/>
              <a:t>Many samples increases measurement time and potential of frequency drift</a:t>
            </a:r>
            <a:endParaRPr lang="en-US" sz="2000" dirty="0"/>
          </a:p>
        </p:txBody>
      </p:sp>
      <p:sp>
        <p:nvSpPr>
          <p:cNvPr id="6" name="TextBox 5"/>
          <p:cNvSpPr txBox="1"/>
          <p:nvPr/>
        </p:nvSpPr>
        <p:spPr>
          <a:xfrm>
            <a:off x="972273" y="5962681"/>
            <a:ext cx="2685327" cy="1323439"/>
          </a:xfrm>
          <a:prstGeom prst="rect">
            <a:avLst/>
          </a:prstGeom>
          <a:noFill/>
        </p:spPr>
        <p:txBody>
          <a:bodyPr wrap="square" rtlCol="0">
            <a:spAutoFit/>
          </a:bodyPr>
          <a:lstStyle/>
          <a:p>
            <a:r>
              <a:rPr lang="en-US" sz="2000" dirty="0" smtClean="0"/>
              <a:t>Window type: 7 term Blackman-Harris works best for most ADC characterization. </a:t>
            </a:r>
            <a:endParaRPr lang="en-US" sz="2000" dirty="0"/>
          </a:p>
        </p:txBody>
      </p:sp>
      <p:cxnSp>
        <p:nvCxnSpPr>
          <p:cNvPr id="8" name="Straight Connector 7"/>
          <p:cNvCxnSpPr/>
          <p:nvPr/>
        </p:nvCxnSpPr>
        <p:spPr>
          <a:xfrm>
            <a:off x="4247909" y="4148837"/>
            <a:ext cx="2476982" cy="1642363"/>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657600" y="6568633"/>
            <a:ext cx="4955894" cy="136967"/>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763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7</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1ED3A77-EC22-42A8-B9FA-65E2D1E14490}">
  <ds:schemaRefs>
    <ds:schemaRef ds:uri="http://purl.org/dc/dcmitype/"/>
    <ds:schemaRef ds:uri="http://purl.org/dc/elements/1.1/"/>
    <ds:schemaRef ds:uri="http://schemas.microsoft.com/office/2006/documentManagement/types"/>
    <ds:schemaRef ds:uri="http://schemas.openxmlformats.org/package/2006/metadata/core-properties"/>
    <ds:schemaRef ds:uri="http://www.w3.org/XML/1998/namespace"/>
    <ds:schemaRef ds:uri="http://purl.org/dc/terms/"/>
    <ds:schemaRef ds:uri="http://schemas.microsoft.com/office/2006/metadata/properties"/>
  </ds:schemaRefs>
</ds:datastoreItem>
</file>

<file path=customXml/itemProps3.xml><?xml version="1.0" encoding="utf-8"?>
<ds:datastoreItem xmlns:ds="http://schemas.openxmlformats.org/officeDocument/2006/customXml" ds:itemID="{0127B2B6-3BB8-45EC-A268-0B46DBCC2C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24486</TotalTime>
  <Words>1310</Words>
  <Application>Microsoft Office PowerPoint</Application>
  <PresentationFormat>Custom</PresentationFormat>
  <Paragraphs>75</Paragraphs>
  <Slides>7</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FinalPowerpoint</vt:lpstr>
      <vt:lpstr>Visio</vt:lpstr>
      <vt:lpstr>Coherent Sampling and Filtering to Improve SNR and THD TIPL 4303  TI Precision Labs – ADCs</vt:lpstr>
      <vt:lpstr>Ideal Situation: Coherent Sampling</vt:lpstr>
      <vt:lpstr>Reality: Non-Coherent Sampling</vt:lpstr>
      <vt:lpstr>Practical method for coherent sampling</vt:lpstr>
      <vt:lpstr>Using a filter to clean up signal source</vt:lpstr>
      <vt:lpstr>A practical example</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647</cp:revision>
  <cp:lastPrinted>2016-09-19T19:37:47Z</cp:lastPrinted>
  <dcterms:created xsi:type="dcterms:W3CDTF">2014-01-16T17:03:53Z</dcterms:created>
  <dcterms:modified xsi:type="dcterms:W3CDTF">2017-06-09T19:50:59Z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